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6" r:id="rId9"/>
    <p:sldId id="267" r:id="rId10"/>
    <p:sldId id="270" r:id="rId11"/>
    <p:sldId id="269" r:id="rId12"/>
    <p:sldId id="268" r:id="rId13"/>
    <p:sldId id="263" r:id="rId14"/>
    <p:sldId id="27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91" d="100"/>
          <a:sy n="91" d="100"/>
        </p:scale>
        <p:origin x="1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397EE-2645-4F9B-A0D2-B41051992AF9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0D5F4-5453-4B29-BB6D-DBD18C079B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597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97D36-1DF4-4BA4-8A26-8B881AA4D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AA5AE8-AF1A-4FCE-9709-B6E8AD551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700885-FF0C-4106-9AC3-5037754F9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46A7-BBDB-4B63-B7F8-00242CA8B62A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6F0D0E-3963-44E6-83BB-171DC940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C7B249-9016-4BC3-94F0-48D7A971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FC55-FADD-4C4F-9D7B-ACA3817803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863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A115DB-9FE0-41E7-8212-966C82D7D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3F4CE2-D8D0-4AEF-A7BD-FA2A9FEBC5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962D2B-6639-4A8A-8569-08E92BAF5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46A7-BBDB-4B63-B7F8-00242CA8B62A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0604BC-69D8-438E-A09A-21F1E6DBA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106176-661A-4F40-ACA9-2D187EF5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FC55-FADD-4C4F-9D7B-ACA3817803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109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9B73F8E-41EF-454B-80FF-0DCDB787B4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15B975-D745-402B-9D15-EB2D4151B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55905C-AF35-4175-B8F0-C5C78D5F9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46A7-BBDB-4B63-B7F8-00242CA8B62A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7DEDEC-D809-4CC3-B151-26083DC6E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40FF99-8D90-458A-8316-E3777340C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FC55-FADD-4C4F-9D7B-ACA3817803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731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2D7DE-6E47-4A12-87DF-0FEC28C0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E94AA5-D5D8-44B2-B145-E9C33B4DE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24529C-5EBD-446B-9CCF-D5B5BD18F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46A7-BBDB-4B63-B7F8-00242CA8B62A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FCA271-482A-4653-8230-651DA0057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D1C613-B7B1-4DE9-9D28-825D711CD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FC55-FADD-4C4F-9D7B-ACA3817803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156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01EFB-A4D9-41ED-B508-E023BF06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F5E2A1-6017-4CC0-AFA0-9C16A5321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9D96DB-BCCB-48D9-9AE1-9B65749BC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46A7-BBDB-4B63-B7F8-00242CA8B62A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466CB6-5D3A-4C9F-BBAE-0299B2FDA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C2C881-4B66-487E-A2DA-6FA2B91E0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FC55-FADD-4C4F-9D7B-ACA3817803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12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B1E55-B6DE-420B-AF75-4182A6419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F85EF4-3828-4C61-98A9-19CA9E273F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57D691-5829-419C-BA70-6961348BE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059CBC-FC6B-4790-8FEF-EDD2660D0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46A7-BBDB-4B63-B7F8-00242CA8B62A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4A5474-B953-45CF-B6B8-3F66727C4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45748F-BF4E-4A4B-B5DA-DB7174C6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FC55-FADD-4C4F-9D7B-ACA3817803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86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9F127-E50D-4874-9106-E10C8FE2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2A525A-23A5-436D-A159-222E566BE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2F99496-7EA7-4A8A-98A1-B8EBC4358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722EBC-AEAE-4EBE-9877-95024CE217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E91DE4-BEC9-4698-B7F9-77E803C9E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57B775E-1831-46C6-8A99-5F2A3DB6F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46A7-BBDB-4B63-B7F8-00242CA8B62A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1F2FAC0-3A8B-4BBC-B71A-E8A1C8F12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1286E47-501B-4E1F-B42A-05FBA553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FC55-FADD-4C4F-9D7B-ACA3817803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45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E621C-B8F3-42D2-B37B-3050F09C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ADADB5-6D16-4D81-ADD7-3D0C455D2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46A7-BBDB-4B63-B7F8-00242CA8B62A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D0F953-6837-4895-B023-DD970170C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9B57EE-C55E-4E71-A925-A2FB87721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FC55-FADD-4C4F-9D7B-ACA3817803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27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9608511-3BB3-487B-AB9A-D46B28CA4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46A7-BBDB-4B63-B7F8-00242CA8B62A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2819F2C-250D-46DC-A6AC-9A7E11A01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391A6C-756F-4ACD-894B-85B211D00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FC55-FADD-4C4F-9D7B-ACA3817803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61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8F9FC7-4069-4F90-9E0B-ED2EBE7A6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EDD416-DDD0-470D-B0D4-9EE8355AF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981759-4A00-451A-8586-6AB8B27F61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44070F-4B79-4F0F-A00D-B54939BB1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46A7-BBDB-4B63-B7F8-00242CA8B62A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58A616-8080-4436-9375-B10D925F9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0F33D9-9ABD-492C-B1E7-8CBB403E4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FC55-FADD-4C4F-9D7B-ACA3817803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94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78D59-D35F-4E22-BACD-6455A7876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DCDE3F9-915F-463F-8E5F-EB339ADAFA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D93D20-DFAF-4938-BFCD-6750D4AB4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5D4FCF-6516-47E7-91D5-17B6D4954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46A7-BBDB-4B63-B7F8-00242CA8B62A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DCC3E8-02FB-4E00-AE18-F771A9A0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F0856E-1372-4B29-ABE2-516089C5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FC55-FADD-4C4F-9D7B-ACA3817803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518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D3D5050-36F4-411B-845E-A1CE01BAE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7D69FF-08F8-4361-B586-01872051F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2544CC-F7FE-4862-AEF5-ADC926560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546A7-BBDB-4B63-B7F8-00242CA8B62A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C37AC3-C7DB-4A9C-A9C3-9B980C8CE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419590-75B1-42E6-B9B3-CE594CF4C3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EFC55-FADD-4C4F-9D7B-ACA3817803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274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tif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tif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tif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4B72A9-B2E5-4EA3-B6AA-289FB9CC3A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2400" b="0" i="0" u="none" strike="noStrike" baseline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HMANet</a:t>
            </a:r>
            <a:r>
              <a:rPr lang="en-US" altLang="zh-CN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Hybrid Multiple Attention Network for Semantic</a:t>
            </a:r>
            <a:br>
              <a:rPr lang="en-US" altLang="zh-CN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Segmentation in Aerial Images</a:t>
            </a:r>
            <a:br>
              <a:rPr lang="en-US" altLang="zh-CN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</a:rPr>
              <a:t>针对航拍图像语义分割的混合多重注意力网络</a:t>
            </a:r>
            <a:endParaRPr lang="zh-CN" altLang="en-US"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CD117B6-826C-4E58-B712-2B44F3684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78875"/>
            <a:ext cx="9144000" cy="1655762"/>
          </a:xfrm>
        </p:spPr>
        <p:txBody>
          <a:bodyPr/>
          <a:lstStyle/>
          <a:p>
            <a:r>
              <a:rPr lang="en-US" altLang="zh-CN" dirty="0" err="1"/>
              <a:t>Ruigang</a:t>
            </a:r>
            <a:r>
              <a:rPr lang="en-US" altLang="zh-CN" dirty="0"/>
              <a:t> </a:t>
            </a:r>
            <a:r>
              <a:rPr lang="en-US" altLang="zh-CN" dirty="0" err="1"/>
              <a:t>Niu</a:t>
            </a:r>
            <a:r>
              <a:rPr lang="en-US" altLang="zh-CN" dirty="0"/>
              <a:t>, et al. Chinese Academy of Sciences, 2020, arXiv:2001.02870 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A8E378E-21D5-4C3D-8C63-D65FB8564707}"/>
              </a:ext>
            </a:extLst>
          </p:cNvPr>
          <p:cNvCxnSpPr/>
          <p:nvPr/>
        </p:nvCxnSpPr>
        <p:spPr>
          <a:xfrm>
            <a:off x="1451295" y="3733101"/>
            <a:ext cx="92782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298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E398A9-7E7C-46F3-96C1-0A1E6C5076CF}"/>
              </a:ext>
            </a:extLst>
          </p:cNvPr>
          <p:cNvSpPr txBox="1"/>
          <p:nvPr/>
        </p:nvSpPr>
        <p:spPr>
          <a:xfrm>
            <a:off x="1564640" y="863600"/>
            <a:ext cx="2686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Massachusetts_Building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2901D5-E51F-41B7-884C-E5D6E5FD960A}"/>
              </a:ext>
            </a:extLst>
          </p:cNvPr>
          <p:cNvSpPr txBox="1"/>
          <p:nvPr/>
        </p:nvSpPr>
        <p:spPr>
          <a:xfrm>
            <a:off x="2214880" y="4249450"/>
            <a:ext cx="8270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只有训练集有标注，共180张图像，尺寸5000*5000, 分辨率0.3m</a:t>
            </a:r>
          </a:p>
          <a:p>
            <a:r>
              <a:rPr lang="zh-CN" altLang="en-US" dirty="0"/>
              <a:t>裁剪后共3600张，训练集2800，测试集800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8F7D4D-C67C-43D4-BB36-1F14D41D7689}"/>
              </a:ext>
            </a:extLst>
          </p:cNvPr>
          <p:cNvSpPr txBox="1"/>
          <p:nvPr/>
        </p:nvSpPr>
        <p:spPr>
          <a:xfrm>
            <a:off x="2310197" y="168522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共</a:t>
            </a:r>
            <a:r>
              <a:rPr lang="en-US" altLang="zh-CN" dirty="0"/>
              <a:t>151</a:t>
            </a:r>
            <a:r>
              <a:rPr lang="zh-CN" altLang="en-US" dirty="0"/>
              <a:t>张原始图像，尺寸1500*1500，分辨率</a:t>
            </a:r>
            <a:r>
              <a:rPr lang="en-US" altLang="zh-CN" dirty="0"/>
              <a:t>1m</a:t>
            </a:r>
          </a:p>
          <a:p>
            <a:r>
              <a:rPr lang="zh-CN" altLang="en-US" dirty="0"/>
              <a:t>裁剪后共</a:t>
            </a:r>
            <a:r>
              <a:rPr lang="en-US" altLang="zh-CN" dirty="0"/>
              <a:t>5010</a:t>
            </a:r>
            <a:r>
              <a:rPr lang="zh-CN" altLang="en-US" dirty="0"/>
              <a:t>张，训练集</a:t>
            </a:r>
            <a:r>
              <a:rPr lang="en-US" altLang="zh-CN" dirty="0"/>
              <a:t>4110</a:t>
            </a:r>
            <a:r>
              <a:rPr lang="zh-CN" altLang="en-US" dirty="0"/>
              <a:t>，测试集</a:t>
            </a:r>
            <a:r>
              <a:rPr lang="en-US" altLang="zh-CN" dirty="0"/>
              <a:t>900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74E066-829B-43B7-9290-9A36BB239CAF}"/>
              </a:ext>
            </a:extLst>
          </p:cNvPr>
          <p:cNvSpPr txBox="1"/>
          <p:nvPr/>
        </p:nvSpPr>
        <p:spPr>
          <a:xfrm>
            <a:off x="1564640" y="3429000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IAILD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764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64529FB9-799A-48E6-959F-9D3EC7576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779536"/>
              </p:ext>
            </p:extLst>
          </p:nvPr>
        </p:nvGraphicFramePr>
        <p:xfrm>
          <a:off x="1871048" y="5043471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0974693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4324575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11162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mIoU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gap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837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0.7760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438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Ours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0.7549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-0.0211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777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0.6977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-0.0783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289072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8B6D397A-AA24-43AA-B8CC-B8C6E530DB71}"/>
              </a:ext>
            </a:extLst>
          </p:cNvPr>
          <p:cNvSpPr txBox="1"/>
          <p:nvPr/>
        </p:nvSpPr>
        <p:spPr>
          <a:xfrm>
            <a:off x="1609556" y="4531533"/>
            <a:ext cx="891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Ours: Trained on transferred IAILD (trainset 2800) , tested on real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MassBuilding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testset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900)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9B8AB7-048D-4906-B1F1-4E36F1AB6CCC}"/>
              </a:ext>
            </a:extLst>
          </p:cNvPr>
          <p:cNvSpPr txBox="1"/>
          <p:nvPr/>
        </p:nvSpPr>
        <p:spPr>
          <a:xfrm>
            <a:off x="4166018" y="4037296"/>
            <a:ext cx="3538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IAILD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MassBuilding</a:t>
            </a:r>
            <a:endParaRPr lang="zh-CN" altLang="en-US" sz="2400" b="1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AF9D03A-B4BB-4969-9D94-C19326B798B2}"/>
              </a:ext>
            </a:extLst>
          </p:cNvPr>
          <p:cNvCxnSpPr/>
          <p:nvPr/>
        </p:nvCxnSpPr>
        <p:spPr>
          <a:xfrm>
            <a:off x="610229" y="3890954"/>
            <a:ext cx="11107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58E4378-2FF0-456C-8DAA-490B4EF5A743}"/>
              </a:ext>
            </a:extLst>
          </p:cNvPr>
          <p:cNvSpPr txBox="1"/>
          <p:nvPr/>
        </p:nvSpPr>
        <p:spPr>
          <a:xfrm>
            <a:off x="1074093" y="242698"/>
            <a:ext cx="6629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IAILD: trainset 2800;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testset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800</a:t>
            </a:r>
          </a:p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MassBuilding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trainset 4110;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testset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900</a:t>
            </a:r>
            <a:endParaRPr lang="zh-CN" altLang="en-US" sz="200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54ACA08-9B18-4D3F-8C77-B020460C7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06" y="980420"/>
            <a:ext cx="2606041" cy="260604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67E8A8A-1889-42E0-8AD5-0320302B4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92" y="980421"/>
            <a:ext cx="2606050" cy="2606050"/>
          </a:xfrm>
          <a:prstGeom prst="rect">
            <a:avLst/>
          </a:prstGeom>
        </p:spPr>
      </p:pic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2944F14-FE3F-40DE-9C65-9BFAB00C03FD}"/>
              </a:ext>
            </a:extLst>
          </p:cNvPr>
          <p:cNvCxnSpPr>
            <a:cxnSpLocks/>
          </p:cNvCxnSpPr>
          <p:nvPr/>
        </p:nvCxnSpPr>
        <p:spPr>
          <a:xfrm>
            <a:off x="4876800" y="2185629"/>
            <a:ext cx="2377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CE6740F0-71AF-4060-9864-0DEA8A1B8E49}"/>
              </a:ext>
            </a:extLst>
          </p:cNvPr>
          <p:cNvSpPr txBox="1"/>
          <p:nvPr/>
        </p:nvSpPr>
        <p:spPr>
          <a:xfrm>
            <a:off x="4655764" y="1756383"/>
            <a:ext cx="2769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Image-to-Image Translation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8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02A6E4-037C-4FBA-8E0D-54B86F661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491" y="3356848"/>
            <a:ext cx="1531654" cy="15207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B3A1CB-363C-4DDC-8D81-9685741E9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435" y="3356848"/>
            <a:ext cx="1518201" cy="15225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216C72-E6E8-4BFE-B06A-B8ED20CE9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972" y="3356848"/>
            <a:ext cx="1529451" cy="15207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311EA2-5E6C-4888-AF69-CDC023EE3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6699" y="3356849"/>
            <a:ext cx="1529451" cy="15272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698188-319E-43B8-B2CB-9B5299CC8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699" y="141686"/>
            <a:ext cx="1529451" cy="15294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B726F6B-D590-4570-9B07-721C5DB2CE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73" y="153273"/>
            <a:ext cx="1529451" cy="152076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513CDC8-254F-4A35-B2E0-E89016F6EE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35" y="156686"/>
            <a:ext cx="1518201" cy="15182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4E026AC-1E92-413E-90D9-F3299CDC84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70" y="156685"/>
            <a:ext cx="1529451" cy="152945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398138A-EBEB-4495-9F08-17E5E092D2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2331" y="1762392"/>
            <a:ext cx="1529452" cy="15251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CB0EE42-C843-4F69-9672-692E063BDF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9905" y="1762393"/>
            <a:ext cx="1524726" cy="151820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1040D81-AC70-4A88-A7B4-B5EC2405BF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55657" y="1762391"/>
            <a:ext cx="1525099" cy="152509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3772C6D-B151-47F3-B181-4319E4A7E8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06359" y="1762391"/>
            <a:ext cx="1524727" cy="151820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6A057A4-06F3-43B8-9703-FBCE3B9731A8}"/>
              </a:ext>
            </a:extLst>
          </p:cNvPr>
          <p:cNvSpPr txBox="1"/>
          <p:nvPr/>
        </p:nvSpPr>
        <p:spPr>
          <a:xfrm>
            <a:off x="1031514" y="2290659"/>
            <a:ext cx="12226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67C35CE-B3A6-4E47-A775-D47D7E228458}"/>
              </a:ext>
            </a:extLst>
          </p:cNvPr>
          <p:cNvSpPr txBox="1"/>
          <p:nvPr/>
        </p:nvSpPr>
        <p:spPr>
          <a:xfrm>
            <a:off x="1068606" y="3874844"/>
            <a:ext cx="12226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D60056-46C2-4DC1-80CC-DCD17A095599}"/>
              </a:ext>
            </a:extLst>
          </p:cNvPr>
          <p:cNvSpPr txBox="1"/>
          <p:nvPr/>
        </p:nvSpPr>
        <p:spPr>
          <a:xfrm>
            <a:off x="640080" y="490912"/>
            <a:ext cx="20721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MassBuilding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396737F-5675-4B76-BA1B-B528BE93BD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22332" y="4946965"/>
            <a:ext cx="1529452" cy="152726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412DA1F-CA82-4CB7-A30B-421866DDDFB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19435" y="4946965"/>
            <a:ext cx="1522538" cy="1527264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B1268E1-65C1-4939-8FC8-6DD78345C0D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51304" y="4946965"/>
            <a:ext cx="1529452" cy="152076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DD3C8D0-4088-47D0-8023-7D85080987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90087" y="4960376"/>
            <a:ext cx="1540999" cy="1520761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B295A19C-2C40-4EE2-BD45-8F434F79F38C}"/>
              </a:ext>
            </a:extLst>
          </p:cNvPr>
          <p:cNvSpPr txBox="1"/>
          <p:nvPr/>
        </p:nvSpPr>
        <p:spPr>
          <a:xfrm>
            <a:off x="921417" y="5489924"/>
            <a:ext cx="1506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127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4824019-3B11-469D-AF53-0D8479B36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222235"/>
              </p:ext>
            </p:extLst>
          </p:nvPr>
        </p:nvGraphicFramePr>
        <p:xfrm>
          <a:off x="1922943" y="1315284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0974693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4324575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11162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mIoU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gap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837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0.7650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438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Ours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777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701426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EEC72FBD-2CE6-4DED-961A-54421E53EB66}"/>
              </a:ext>
            </a:extLst>
          </p:cNvPr>
          <p:cNvSpPr txBox="1"/>
          <p:nvPr/>
        </p:nvSpPr>
        <p:spPr>
          <a:xfrm>
            <a:off x="1770543" y="813732"/>
            <a:ext cx="890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Ours: Trained on transferred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MassBuilding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(trainset 4110) , tested on real IAILD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testset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800)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629E63-49A0-4BDB-B832-6732F52B1E95}"/>
              </a:ext>
            </a:extLst>
          </p:cNvPr>
          <p:cNvSpPr txBox="1"/>
          <p:nvPr/>
        </p:nvSpPr>
        <p:spPr>
          <a:xfrm>
            <a:off x="3877810" y="158292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MassBuilding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IAILD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6930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6F33B3-22A2-4574-95DE-E78EC0FDC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58996"/>
            <a:ext cx="3390900" cy="3390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8B44A2-ACC0-40CA-B216-47506C8EE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319" y="1358996"/>
            <a:ext cx="3390900" cy="3390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AA0F69-FE9C-4779-BE32-37E06BE6B022}"/>
              </a:ext>
            </a:extLst>
          </p:cNvPr>
          <p:cNvSpPr txBox="1"/>
          <p:nvPr/>
        </p:nvSpPr>
        <p:spPr>
          <a:xfrm>
            <a:off x="455815" y="159865"/>
            <a:ext cx="150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GF-2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竞赛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8220E8-4A14-40C6-A6D4-80BAD117F3BB}"/>
              </a:ext>
            </a:extLst>
          </p:cNvPr>
          <p:cNvSpPr/>
          <p:nvPr/>
        </p:nvSpPr>
        <p:spPr>
          <a:xfrm>
            <a:off x="2886826" y="2833928"/>
            <a:ext cx="602673" cy="65462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61CD48F-0760-4BA1-874A-E80EC3EA47A1}"/>
              </a:ext>
            </a:extLst>
          </p:cNvPr>
          <p:cNvSpPr/>
          <p:nvPr/>
        </p:nvSpPr>
        <p:spPr>
          <a:xfrm>
            <a:off x="9013306" y="2833928"/>
            <a:ext cx="602673" cy="65462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34DEBF6-7525-4C81-950D-35C5DDA96545}"/>
              </a:ext>
            </a:extLst>
          </p:cNvPr>
          <p:cNvCxnSpPr>
            <a:cxnSpLocks/>
          </p:cNvCxnSpPr>
          <p:nvPr/>
        </p:nvCxnSpPr>
        <p:spPr>
          <a:xfrm flipV="1">
            <a:off x="3188162" y="768908"/>
            <a:ext cx="3763252" cy="2065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2703194-62A9-4E47-854B-A255C2099342}"/>
              </a:ext>
            </a:extLst>
          </p:cNvPr>
          <p:cNvCxnSpPr>
            <a:cxnSpLocks/>
          </p:cNvCxnSpPr>
          <p:nvPr/>
        </p:nvCxnSpPr>
        <p:spPr>
          <a:xfrm>
            <a:off x="6951414" y="768908"/>
            <a:ext cx="2363228" cy="2065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CA9AC41-160B-4930-A30E-D0C4E51297F2}"/>
              </a:ext>
            </a:extLst>
          </p:cNvPr>
          <p:cNvSpPr txBox="1"/>
          <p:nvPr/>
        </p:nvSpPr>
        <p:spPr>
          <a:xfrm>
            <a:off x="6692249" y="200447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8864789-F9DF-4AFD-BCB0-4D992D785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35" y="4993319"/>
            <a:ext cx="8841090" cy="170481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F004F62-A55E-45BC-A797-880DDCD2230B}"/>
              </a:ext>
            </a:extLst>
          </p:cNvPr>
          <p:cNvSpPr txBox="1"/>
          <p:nvPr/>
        </p:nvSpPr>
        <p:spPr>
          <a:xfrm>
            <a:off x="3106064" y="4993319"/>
            <a:ext cx="2614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[R,G,B]</a:t>
            </a:r>
            <a:endParaRPr lang="zh-CN" altLang="en-US" sz="2400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F4E7D38-7440-4EC4-B6A1-0872D9B1EAF0}"/>
              </a:ext>
            </a:extLst>
          </p:cNvPr>
          <p:cNvCxnSpPr>
            <a:cxnSpLocks/>
          </p:cNvCxnSpPr>
          <p:nvPr/>
        </p:nvCxnSpPr>
        <p:spPr>
          <a:xfrm>
            <a:off x="660400" y="4957855"/>
            <a:ext cx="10403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5A65FB36-97F5-4751-BEE8-166F55745B36}"/>
              </a:ext>
            </a:extLst>
          </p:cNvPr>
          <p:cNvSpPr txBox="1"/>
          <p:nvPr/>
        </p:nvSpPr>
        <p:spPr>
          <a:xfrm>
            <a:off x="334254" y="1128163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350A859-CB91-455C-B4AE-E68E68EB2F6A}"/>
              </a:ext>
            </a:extLst>
          </p:cNvPr>
          <p:cNvSpPr txBox="1"/>
          <p:nvPr/>
        </p:nvSpPr>
        <p:spPr>
          <a:xfrm>
            <a:off x="334254" y="5165815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202417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0FC2B9-2772-4A53-86D3-7788AF270DC8}"/>
              </a:ext>
            </a:extLst>
          </p:cNvPr>
          <p:cNvSpPr txBox="1"/>
          <p:nvPr/>
        </p:nvSpPr>
        <p:spPr>
          <a:xfrm>
            <a:off x="921380" y="653459"/>
            <a:ext cx="108235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在遥感图像分割问题中，比较重要的是针对</a:t>
            </a:r>
            <a:r>
              <a:rPr lang="zh-CN" altLang="en-US" sz="2400" b="1" dirty="0"/>
              <a:t>大幅面、高分辨率</a:t>
            </a:r>
            <a:r>
              <a:rPr lang="zh-CN" altLang="en-US" sz="2400" dirty="0"/>
              <a:t>的遥感图像的语义分割，一般可用于</a:t>
            </a:r>
            <a:r>
              <a:rPr lang="zh-CN" altLang="en-US" sz="2400" b="1" dirty="0"/>
              <a:t>道路提取</a:t>
            </a:r>
            <a:r>
              <a:rPr lang="zh-CN" altLang="en-US" sz="2400" dirty="0"/>
              <a:t>、城市规划、地物分类等等</a:t>
            </a:r>
            <a:endParaRPr lang="en-US" altLang="zh-CN" sz="2400" dirty="0"/>
          </a:p>
          <a:p>
            <a:endParaRPr lang="en-US" altLang="zh-CN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E48204-DCFA-4282-9107-983AEA135020}"/>
              </a:ext>
            </a:extLst>
          </p:cNvPr>
          <p:cNvSpPr txBox="1"/>
          <p:nvPr/>
        </p:nvSpPr>
        <p:spPr>
          <a:xfrm>
            <a:off x="728341" y="2993527"/>
            <a:ext cx="59569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一般的基于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self-attention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的分割模型主要关注“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space and channel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”，忽略了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category-based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pixel-wise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的注意力机制参数量大，图像尺寸比较大的时候会“显存溢出”</a:t>
            </a:r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714F5B-7623-4E74-B04B-DC03F65E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06" y="1676360"/>
            <a:ext cx="4953853" cy="494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4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1254B4-0446-4597-BB66-7C39B1F1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79" y="1465181"/>
            <a:ext cx="10565147" cy="498861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F6E5922-8E24-4D86-8662-4A07D378E926}"/>
              </a:ext>
            </a:extLst>
          </p:cNvPr>
          <p:cNvSpPr txBox="1"/>
          <p:nvPr/>
        </p:nvSpPr>
        <p:spPr>
          <a:xfrm>
            <a:off x="6515450" y="763398"/>
            <a:ext cx="4236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 i="0" u="none" strike="noStrike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accent1"/>
                </a:solidFill>
              </a:rPr>
              <a:t>pixel-wise</a:t>
            </a:r>
            <a:r>
              <a:rPr lang="en-US" altLang="zh-CN" dirty="0"/>
              <a:t>        vs.     </a:t>
            </a:r>
            <a:r>
              <a:rPr lang="en-US" altLang="zh-CN" sz="1800" b="0" i="0" u="none" strike="noStrike" baseline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region-wise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131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008C20-6DB5-4E2A-BBEF-138AD2B64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68" y="1518366"/>
            <a:ext cx="9496556" cy="476791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11B1498-718A-499C-B6B2-C6EF106BCC16}"/>
              </a:ext>
            </a:extLst>
          </p:cNvPr>
          <p:cNvSpPr txBox="1"/>
          <p:nvPr/>
        </p:nvSpPr>
        <p:spPr>
          <a:xfrm>
            <a:off x="394282" y="141513"/>
            <a:ext cx="15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 Black" panose="020B0A04020102020204" pitchFamily="34" charset="0"/>
              </a:rPr>
              <a:t>Pipeline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539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905710-5DE6-497C-9AC2-F3DCE54FA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91" y="220692"/>
            <a:ext cx="9641293" cy="32083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C6A658-6624-4138-834C-2868D3630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167" y="2924065"/>
            <a:ext cx="4449062" cy="3823413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3F4EB3F-38AA-42D8-A2A9-41A09B80FFA4}"/>
              </a:ext>
            </a:extLst>
          </p:cNvPr>
          <p:cNvCxnSpPr>
            <a:cxnSpLocks/>
          </p:cNvCxnSpPr>
          <p:nvPr/>
        </p:nvCxnSpPr>
        <p:spPr>
          <a:xfrm>
            <a:off x="503339" y="3816991"/>
            <a:ext cx="70215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E6ECE35-D1A2-47CA-8F09-3B2153EB8B78}"/>
              </a:ext>
            </a:extLst>
          </p:cNvPr>
          <p:cNvCxnSpPr/>
          <p:nvPr/>
        </p:nvCxnSpPr>
        <p:spPr>
          <a:xfrm flipV="1">
            <a:off x="7524925" y="1627464"/>
            <a:ext cx="4068660" cy="2189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8C729A4-9344-4F2C-9350-F9337C42AD6C}"/>
              </a:ext>
            </a:extLst>
          </p:cNvPr>
          <p:cNvSpPr txBox="1"/>
          <p:nvPr/>
        </p:nvSpPr>
        <p:spPr>
          <a:xfrm>
            <a:off x="562063" y="220692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CAA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7A2BC5-6A10-4775-A271-A033D71BA72C}"/>
              </a:ext>
            </a:extLst>
          </p:cNvPr>
          <p:cNvSpPr txBox="1"/>
          <p:nvPr/>
        </p:nvSpPr>
        <p:spPr>
          <a:xfrm>
            <a:off x="6671806" y="6175643"/>
            <a:ext cx="819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CCA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CEA39AB-2AB0-4CD7-A25E-D71C48EE4B13}"/>
              </a:ext>
            </a:extLst>
          </p:cNvPr>
          <p:cNvSpPr txBox="1"/>
          <p:nvPr/>
        </p:nvSpPr>
        <p:spPr>
          <a:xfrm>
            <a:off x="5800288" y="4439048"/>
            <a:ext cx="21776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 attention map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80669E-3922-423B-91E3-A81B6AAC58A5}"/>
              </a:ext>
            </a:extLst>
          </p:cNvPr>
          <p:cNvSpPr txBox="1"/>
          <p:nvPr/>
        </p:nvSpPr>
        <p:spPr>
          <a:xfrm>
            <a:off x="9989920" y="2585511"/>
            <a:ext cx="21105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 b="0" i="0" u="none" strike="noStrike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class affinity map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9B54FBD-B269-4FEB-B1D9-B6824566A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942" y="5776978"/>
            <a:ext cx="2437846" cy="6211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995A4F4-F65B-4BE0-B88F-B3C9984FA057}"/>
              </a:ext>
            </a:extLst>
          </p:cNvPr>
          <p:cNvSpPr txBox="1"/>
          <p:nvPr/>
        </p:nvSpPr>
        <p:spPr>
          <a:xfrm>
            <a:off x="598415" y="2754788"/>
            <a:ext cx="416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计算特定类别与相应特征之间的关联性</a:t>
            </a:r>
          </a:p>
        </p:txBody>
      </p:sp>
    </p:spTree>
    <p:extLst>
      <p:ext uri="{BB962C8B-B14F-4D97-AF65-F5344CB8AC3E}">
        <p14:creationId xmlns:p14="http://schemas.microsoft.com/office/powerpoint/2010/main" val="3472042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60B352-13DC-42F6-8A01-E6D268A5A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535" y="224535"/>
            <a:ext cx="5503178" cy="594726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6E07C12-2CEA-4728-A218-44CA25F7B639}"/>
              </a:ext>
            </a:extLst>
          </p:cNvPr>
          <p:cNvSpPr txBox="1"/>
          <p:nvPr/>
        </p:nvSpPr>
        <p:spPr>
          <a:xfrm>
            <a:off x="2046914" y="224535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RSA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300D91-3E3A-4EAB-9847-72DDE6E7D588}"/>
              </a:ext>
            </a:extLst>
          </p:cNvPr>
          <p:cNvSpPr txBox="1"/>
          <p:nvPr/>
        </p:nvSpPr>
        <p:spPr>
          <a:xfrm>
            <a:off x="365760" y="1241320"/>
            <a:ext cx="24974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把输入的特征图分成一个一个的</a:t>
            </a:r>
            <a:r>
              <a:rPr lang="en-US" altLang="zh-CN" dirty="0">
                <a:solidFill>
                  <a:srgbClr val="FF0000"/>
                </a:solidFill>
              </a:rPr>
              <a:t>region</a:t>
            </a:r>
            <a:r>
              <a:rPr lang="zh-CN" altLang="en-US" dirty="0">
                <a:solidFill>
                  <a:srgbClr val="FF0000"/>
                </a:solidFill>
              </a:rPr>
              <a:t>，每一个</a:t>
            </a:r>
            <a:r>
              <a:rPr lang="en-US" altLang="zh-CN" dirty="0">
                <a:solidFill>
                  <a:srgbClr val="FF0000"/>
                </a:solidFill>
              </a:rPr>
              <a:t>region</a:t>
            </a:r>
            <a:r>
              <a:rPr lang="zh-CN" altLang="en-US" dirty="0">
                <a:solidFill>
                  <a:srgbClr val="FF0000"/>
                </a:solidFill>
              </a:rPr>
              <a:t>都进行一次全局平均池化获得</a:t>
            </a:r>
            <a:r>
              <a:rPr lang="en-US" altLang="zh-CN" dirty="0">
                <a:solidFill>
                  <a:srgbClr val="FF0000"/>
                </a:solidFill>
              </a:rPr>
              <a:t>region representation</a:t>
            </a:r>
            <a:r>
              <a:rPr lang="zh-CN" altLang="en-US" dirty="0">
                <a:solidFill>
                  <a:srgbClr val="FF0000"/>
                </a:solidFill>
              </a:rPr>
              <a:t>，再组合为</a:t>
            </a:r>
            <a:r>
              <a:rPr lang="en-US" altLang="zh-CN" dirty="0" err="1">
                <a:solidFill>
                  <a:srgbClr val="FF0000"/>
                </a:solidFill>
              </a:rPr>
              <a:t>Xm</a:t>
            </a:r>
            <a:r>
              <a:rPr lang="zh-CN" altLang="en-US" dirty="0">
                <a:solidFill>
                  <a:srgbClr val="FF0000"/>
                </a:solidFill>
              </a:rPr>
              <a:t>作为整个输入特征的稀疏表达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DEA909-2BE8-4119-88D1-2DE951705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60"/>
          <a:stretch/>
        </p:blipFill>
        <p:spPr>
          <a:xfrm>
            <a:off x="8740349" y="170658"/>
            <a:ext cx="3438525" cy="3714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ECD2FE-75A6-4DB1-8E96-E24E195E52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222"/>
          <a:stretch/>
        </p:blipFill>
        <p:spPr>
          <a:xfrm>
            <a:off x="9270105" y="1700495"/>
            <a:ext cx="1247775" cy="3009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6F82B6-31B7-4A6E-A673-4B15CD4BF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462" y="2240730"/>
            <a:ext cx="1200150" cy="276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DE8D9B3-4835-4D28-9C4A-2731C9FAA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0105" y="2579708"/>
            <a:ext cx="2821820" cy="6873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38CE8AB-C6E5-478B-9E05-A3F1DD92BA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9462" y="3267075"/>
            <a:ext cx="1209675" cy="3238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F2C5BF8-2979-44EE-AD5E-9E3AB4D672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555"/>
          <a:stretch/>
        </p:blipFill>
        <p:spPr>
          <a:xfrm>
            <a:off x="9270105" y="3792516"/>
            <a:ext cx="1152525" cy="3238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E682180-A448-4C75-9F0A-6826E97F57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7289" y="6234552"/>
            <a:ext cx="5364346" cy="49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00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336344-0CE4-4686-ACA3-07F86518E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890" y="403616"/>
            <a:ext cx="7468810" cy="61843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3A667A-3A1D-4196-A06D-16C810581B1D}"/>
              </a:ext>
            </a:extLst>
          </p:cNvPr>
          <p:cNvSpPr txBox="1"/>
          <p:nvPr/>
        </p:nvSpPr>
        <p:spPr>
          <a:xfrm>
            <a:off x="421547" y="82201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1" i="0" u="none" strike="noStrike" baseline="0" dirty="0">
                <a:latin typeface="STIXGeneral-Bold"/>
              </a:rPr>
              <a:t>Vaihingen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34F5FE-A571-4C3A-92BD-740ABC97D602}"/>
              </a:ext>
            </a:extLst>
          </p:cNvPr>
          <p:cNvSpPr txBox="1"/>
          <p:nvPr/>
        </p:nvSpPr>
        <p:spPr>
          <a:xfrm>
            <a:off x="421547" y="3244334"/>
            <a:ext cx="1826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1" i="0" u="none" strike="noStrike" baseline="0" dirty="0">
                <a:latin typeface="STIXGeneral-Bold"/>
              </a:rPr>
              <a:t>Potsdam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9CC9E0-5B1A-484B-9F9F-1871C3565DC8}"/>
              </a:ext>
            </a:extLst>
          </p:cNvPr>
          <p:cNvSpPr txBox="1"/>
          <p:nvPr/>
        </p:nvSpPr>
        <p:spPr>
          <a:xfrm>
            <a:off x="488659" y="1286576"/>
            <a:ext cx="33242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average size </a:t>
            </a:r>
            <a:r>
              <a:rPr lang="zh-CN" altLang="en-US" sz="18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2494×2064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spatial resolution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 cm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train: 16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test: 17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01AFA7-2296-4D59-946E-B9488D962030}"/>
              </a:ext>
            </a:extLst>
          </p:cNvPr>
          <p:cNvSpPr txBox="1"/>
          <p:nvPr/>
        </p:nvSpPr>
        <p:spPr>
          <a:xfrm>
            <a:off x="488659" y="3900494"/>
            <a:ext cx="33242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average size </a:t>
            </a:r>
            <a:r>
              <a:rPr lang="zh-CN" altLang="en-US" sz="18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6000×6000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spatial resolution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cm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train: 24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test: 16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151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17CC3C-9B89-4C9F-8171-8A67FBD16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712" y="171974"/>
            <a:ext cx="6186163" cy="651405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A7A3D9D-B262-45F4-801B-61E9CBA3F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68" y="171974"/>
            <a:ext cx="5149669" cy="628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116356-8535-4C29-8C70-0050B9CB4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23" y="1233578"/>
            <a:ext cx="5591175" cy="46958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6319317-1AE2-4958-B11C-0FEE27DDF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052" y="1233578"/>
            <a:ext cx="5090356" cy="323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80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4133</TotalTime>
  <Words>376</Words>
  <Application>Microsoft Office PowerPoint</Application>
  <PresentationFormat>宽屏</PresentationFormat>
  <Paragraphs>70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STIXGeneral-Bold</vt:lpstr>
      <vt:lpstr>等线</vt:lpstr>
      <vt:lpstr>等线 Light</vt:lpstr>
      <vt:lpstr>华文仿宋</vt:lpstr>
      <vt:lpstr>微软雅黑</vt:lpstr>
      <vt:lpstr>Arial</vt:lpstr>
      <vt:lpstr>Arial Black</vt:lpstr>
      <vt:lpstr>Times New Roman</vt:lpstr>
      <vt:lpstr>Office 主题​​</vt:lpstr>
      <vt:lpstr>HMANet: Hybrid Multiple Attention Network for Semantic Segmentation in Aerial Images  针对航拍图像语义分割的混合多重注意力网络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admit one</dc:creator>
  <cp:lastModifiedBy>admit one</cp:lastModifiedBy>
  <cp:revision>79</cp:revision>
  <dcterms:created xsi:type="dcterms:W3CDTF">2020-07-13T23:40:34Z</dcterms:created>
  <dcterms:modified xsi:type="dcterms:W3CDTF">2020-07-20T03:44:46Z</dcterms:modified>
</cp:coreProperties>
</file>